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8"/>
  </p:notesMasterIdLst>
  <p:sldIdLst>
    <p:sldId id="262" r:id="rId5"/>
    <p:sldId id="263" r:id="rId6"/>
    <p:sldId id="25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itchFamily="2" charset="77"/>
      <p:regular r:id="rId13"/>
      <p:bold r:id="rId14"/>
      <p:italic r:id="rId15"/>
      <p:boldItalic r:id="rId16"/>
    </p:embeddedFont>
    <p:embeddedFont>
      <p:font typeface="Montserrat SemiBold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90"/>
    <p:restoredTop sz="86395"/>
  </p:normalViewPr>
  <p:slideViewPr>
    <p:cSldViewPr snapToGrid="0" snapToObjects="1">
      <p:cViewPr varScale="1">
        <p:scale>
          <a:sx n="111" d="100"/>
          <a:sy n="111" d="100"/>
        </p:scale>
        <p:origin x="114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527F7-A492-5947-8E1C-6F0543FA10F1}" type="datetimeFigureOut">
              <a:rPr lang="en-US" smtClean="0"/>
              <a:t>7/1/21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709AE-4520-644D-A018-31B66D6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7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D623F0-4BB8-B54E-8DA0-BE00E5CA6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4177" y="4252058"/>
            <a:ext cx="4146438" cy="418513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B09EA1-1963-8C4F-875A-57FA7E51E5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04648"/>
            <a:ext cx="12192000" cy="1235686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A57B3EB-C623-EC47-937C-F2AD1A0867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56564"/>
            <a:ext cx="12192000" cy="579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cap="sm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46DE846-84E2-E14B-8FAE-A43410DB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9116" y="5852259"/>
            <a:ext cx="6066692" cy="365125"/>
          </a:xfrm>
          <a:prstGeom prst="rect">
            <a:avLst/>
          </a:prstGeom>
        </p:spPr>
        <p:txBody>
          <a:bodyPr/>
          <a:lstStyle>
            <a:lvl1pPr algn="ctr">
              <a:defRPr sz="20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SUPPORTING INFO  |   DATE</a:t>
            </a:r>
          </a:p>
        </p:txBody>
      </p:sp>
    </p:spTree>
    <p:extLst>
      <p:ext uri="{BB962C8B-B14F-4D97-AF65-F5344CB8AC3E}">
        <p14:creationId xmlns:p14="http://schemas.microsoft.com/office/powerpoint/2010/main" val="3896115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899AF4-C49F-C840-AC5D-70CFFF6BD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019909" y="-826476"/>
            <a:ext cx="14419384" cy="14419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FF848-8F37-9A45-8586-20039ED07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04648"/>
            <a:ext cx="12192000" cy="1235686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9E611-D2E4-2A45-9AA4-F101CA7BC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56564"/>
            <a:ext cx="12192000" cy="579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489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899AF4-C49F-C840-AC5D-70CFFF6BD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19909" y="-811334"/>
            <a:ext cx="14419384" cy="14419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FF848-8F37-9A45-8586-20039ED07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04648"/>
            <a:ext cx="12192000" cy="1235686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9E611-D2E4-2A45-9AA4-F101CA7BC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56564"/>
            <a:ext cx="12192000" cy="579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74B0C-FD04-B848-AD67-715902719C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188" y="5852258"/>
            <a:ext cx="3060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00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899AF4-C49F-C840-AC5D-70CFFF6BD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19909" y="-811334"/>
            <a:ext cx="14419384" cy="14419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FF848-8F37-9A45-8586-20039ED07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04648"/>
            <a:ext cx="12192000" cy="1235686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9E611-D2E4-2A45-9AA4-F101CA7BC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56564"/>
            <a:ext cx="12192000" cy="579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74B0C-FD04-B848-AD67-715902719C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188" y="5852258"/>
            <a:ext cx="3060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4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F848-8F37-9A45-8586-20039ED07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15634"/>
            <a:ext cx="12192000" cy="1235686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FFA45-6545-F447-9021-CCD1B1D89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019909" y="-826476"/>
            <a:ext cx="14419384" cy="144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6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899AF4-C49F-C840-AC5D-70CFFF6BD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19909" y="-811334"/>
            <a:ext cx="14419384" cy="14419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FF848-8F37-9A45-8586-20039ED07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15634"/>
            <a:ext cx="12192000" cy="1235686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70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899AF4-C49F-C840-AC5D-70CFFF6BD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1019909" y="-811334"/>
            <a:ext cx="14419384" cy="14419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FF848-8F37-9A45-8586-20039ED07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15634"/>
            <a:ext cx="12192000" cy="1235686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53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7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25B2BE-F02C-A24D-AF0F-F6502A8C9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104055" y="2063263"/>
            <a:ext cx="8498449" cy="8577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B173D-0921-6C40-A0AB-59FF3BA3FD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188" y="5852258"/>
            <a:ext cx="3060700" cy="5461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1A4AF5-EA7A-3247-931E-1C7C5D9676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14" y="-93784"/>
            <a:ext cx="11676186" cy="12356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1DE6C6A-ECA2-BC41-996C-555F71ED56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14" y="1058132"/>
            <a:ext cx="11676186" cy="579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cap="sm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B201573-472C-4E43-9782-4F121F00792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15814" y="1924661"/>
            <a:ext cx="10996248" cy="3714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85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075AA0-CCEA-1341-849D-5635C1C2C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104055" y="2063263"/>
            <a:ext cx="8498449" cy="8577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2095A-66EC-D14C-918C-E77C8B726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188" y="5852258"/>
            <a:ext cx="3060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6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FEE9CC-2A6F-F44D-97C0-4AE77FBAB2E4}"/>
              </a:ext>
            </a:extLst>
          </p:cNvPr>
          <p:cNvSpPr/>
          <p:nvPr userDrawn="1"/>
        </p:nvSpPr>
        <p:spPr>
          <a:xfrm>
            <a:off x="3999246" y="6046518"/>
            <a:ext cx="2759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LIVING YOUR BEST LIFE.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FF848-8F37-9A45-8586-20039ED07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14" y="-93784"/>
            <a:ext cx="11676186" cy="12356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9E611-D2E4-2A45-9AA4-F101CA7BC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14" y="1058132"/>
            <a:ext cx="11676186" cy="579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cap="sm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0747A9-80A8-614A-A92B-31B5299358F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5814" y="1924661"/>
            <a:ext cx="10996248" cy="3655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881378-B06C-8340-B5A3-18D282AD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254177" y="4252058"/>
            <a:ext cx="4146438" cy="4185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851464-4EA8-6C4D-A6E2-B9169195F5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188" y="5852258"/>
            <a:ext cx="3060700" cy="5461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AD4E78-ABD7-154C-B859-75F46D8183DD}"/>
              </a:ext>
            </a:extLst>
          </p:cNvPr>
          <p:cNvCxnSpPr/>
          <p:nvPr userDrawn="1"/>
        </p:nvCxnSpPr>
        <p:spPr>
          <a:xfrm>
            <a:off x="3833447" y="5817089"/>
            <a:ext cx="0" cy="630604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7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F848-8F37-9A45-8586-20039ED07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14" y="-93784"/>
            <a:ext cx="11676186" cy="12356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9E611-D2E4-2A45-9AA4-F101CA7BC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14" y="1058132"/>
            <a:ext cx="11676186" cy="579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cap="sm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0747A9-80A8-614A-A92B-31B5299358F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5814" y="1924661"/>
            <a:ext cx="10996248" cy="3655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881378-B06C-8340-B5A3-18D282AD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254177" y="4252058"/>
            <a:ext cx="4146438" cy="418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7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A2095A-66EC-D14C-918C-E77C8B7266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188" y="5852258"/>
            <a:ext cx="3060700" cy="546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FF848-8F37-9A45-8586-20039ED07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814" y="-93784"/>
            <a:ext cx="11676186" cy="12356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9E611-D2E4-2A45-9AA4-F101CA7BC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814" y="1058132"/>
            <a:ext cx="11676186" cy="579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cap="sm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0747A9-80A8-614A-A92B-31B5299358F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5814" y="1924661"/>
            <a:ext cx="10996248" cy="3655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20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5E9803-82D0-AC48-87F5-F078FA1B1C6F}"/>
              </a:ext>
            </a:extLst>
          </p:cNvPr>
          <p:cNvSpPr txBox="1"/>
          <p:nvPr userDrawn="1"/>
        </p:nvSpPr>
        <p:spPr>
          <a:xfrm>
            <a:off x="3993037" y="6049865"/>
            <a:ext cx="3498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LIVING YOUR BEST LIFE.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034985-6717-4140-9817-2C978A98F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8254177" y="4252058"/>
            <a:ext cx="4146438" cy="4185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CA267B-5E73-F747-84A0-3B3BCC5B1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188" y="5852258"/>
            <a:ext cx="3060700" cy="5461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BDC2E7-2CDB-5A4F-916A-0D57020896D1}"/>
              </a:ext>
            </a:extLst>
          </p:cNvPr>
          <p:cNvCxnSpPr/>
          <p:nvPr userDrawn="1"/>
        </p:nvCxnSpPr>
        <p:spPr>
          <a:xfrm>
            <a:off x="3833447" y="5817089"/>
            <a:ext cx="0" cy="630604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8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075AA0-CCEA-1341-849D-5635C1C2C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104055" y="2063263"/>
            <a:ext cx="8498449" cy="8577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2095A-66EC-D14C-918C-E77C8B726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188" y="5852258"/>
            <a:ext cx="3060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899AF4-C49F-C840-AC5D-70CFFF6BD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019909" y="-826476"/>
            <a:ext cx="14419384" cy="144193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4FF848-8F37-9A45-8586-20039ED07A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04648"/>
            <a:ext cx="12192000" cy="1235686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9E611-D2E4-2A45-9AA4-F101CA7BC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56564"/>
            <a:ext cx="12192000" cy="5796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274B0C-FD04-B848-AD67-715902719C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188" y="5852258"/>
            <a:ext cx="3060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0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07AB4-575E-5D4A-B089-BCF89ECE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A750E-48F3-DF4E-A8D8-72A2B32B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822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0" r:id="rId3"/>
    <p:sldLayoutId id="2147483675" r:id="rId4"/>
    <p:sldLayoutId id="2147483681" r:id="rId5"/>
    <p:sldLayoutId id="2147483678" r:id="rId6"/>
    <p:sldLayoutId id="2147483676" r:id="rId7"/>
    <p:sldLayoutId id="2147483677" r:id="rId8"/>
    <p:sldLayoutId id="2147483673" r:id="rId9"/>
    <p:sldLayoutId id="2147483682" r:id="rId10"/>
    <p:sldLayoutId id="2147483679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937"/>
            <a:ext cx="12192000" cy="123568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Gating</a:t>
            </a:r>
            <a:r>
              <a:rPr lang="en-US" dirty="0"/>
              <a:t> metrics – 7/1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9825" y="1802259"/>
            <a:ext cx="737235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Montserrat SemiBold" panose="00000700000000000000" pitchFamily="2" charset="0"/>
              </a:rPr>
              <a:t>7-DAY DISEASE BURDEN RATE</a:t>
            </a:r>
          </a:p>
          <a:p>
            <a:pPr algn="ctr"/>
            <a:r>
              <a:rPr lang="en-US" sz="2400" b="1" dirty="0">
                <a:latin typeface="Montserrat" panose="00000500000000000000" pitchFamily="2" charset="0"/>
              </a:rPr>
              <a:t>13.2</a:t>
            </a:r>
            <a:r>
              <a:rPr lang="en-US" sz="2400" dirty="0">
                <a:latin typeface="Montserrat" panose="00000500000000000000" pitchFamily="2" charset="0"/>
              </a:rPr>
              <a:t> per 100,000 – Moderate Transmission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9825" y="3031461"/>
            <a:ext cx="7372351" cy="954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Montserrat SemiBold" panose="00000700000000000000" pitchFamily="2" charset="0"/>
              </a:rPr>
              <a:t>7-DAY PERCENT TEST POSITIVITY</a:t>
            </a:r>
          </a:p>
          <a:p>
            <a:pPr algn="ctr"/>
            <a:r>
              <a:rPr lang="en-US" sz="2400" b="1" dirty="0">
                <a:latin typeface="Montserrat" panose="00000500000000000000" pitchFamily="2" charset="0"/>
              </a:rPr>
              <a:t>1.3% </a:t>
            </a:r>
            <a:r>
              <a:rPr lang="en-US" sz="2400" dirty="0">
                <a:latin typeface="Montserrat" panose="00000500000000000000" pitchFamily="2" charset="0"/>
              </a:rPr>
              <a:t>– Low Transmission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9825" y="4260663"/>
            <a:ext cx="7372350" cy="132343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Montserrat SemiBold" panose="00000700000000000000" pitchFamily="2" charset="0"/>
              </a:rPr>
              <a:t>PERCENT VACCINATED</a:t>
            </a:r>
          </a:p>
          <a:p>
            <a:pPr algn="ctr"/>
            <a:r>
              <a:rPr lang="en-US" sz="2400" dirty="0">
                <a:latin typeface="Montserrat" panose="00000500000000000000" pitchFamily="2" charset="0"/>
              </a:rPr>
              <a:t>Adults (16+) fully vaccinated: </a:t>
            </a:r>
            <a:r>
              <a:rPr lang="en-US" sz="2400" b="1" dirty="0">
                <a:latin typeface="Montserrat" panose="00000500000000000000" pitchFamily="2" charset="0"/>
              </a:rPr>
              <a:t>47.7%</a:t>
            </a:r>
          </a:p>
          <a:p>
            <a:pPr algn="ctr"/>
            <a:r>
              <a:rPr lang="en-US" sz="2400" dirty="0">
                <a:latin typeface="Montserrat" panose="00000500000000000000" pitchFamily="2" charset="0"/>
              </a:rPr>
              <a:t>Adults (16+) with one dose: </a:t>
            </a:r>
            <a:r>
              <a:rPr lang="en-US" sz="2400" b="1" dirty="0">
                <a:latin typeface="Montserrat" panose="00000500000000000000" pitchFamily="2" charset="0"/>
              </a:rPr>
              <a:t>52.7%</a:t>
            </a:r>
          </a:p>
        </p:txBody>
      </p:sp>
    </p:spTree>
    <p:extLst>
      <p:ext uri="{BB962C8B-B14F-4D97-AF65-F5344CB8AC3E}">
        <p14:creationId xmlns:p14="http://schemas.microsoft.com/office/powerpoint/2010/main" val="69409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93784"/>
            <a:ext cx="12192000" cy="1235686"/>
          </a:xfrm>
        </p:spPr>
        <p:txBody>
          <a:bodyPr/>
          <a:lstStyle/>
          <a:p>
            <a:pPr algn="ctr"/>
            <a:r>
              <a:rPr lang="en-US" dirty="0"/>
              <a:t>Crush </a:t>
            </a:r>
            <a:r>
              <a:rPr lang="en-US" dirty="0" err="1"/>
              <a:t>covid</a:t>
            </a:r>
            <a:r>
              <a:rPr lang="en-US" dirty="0"/>
              <a:t> crew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68" y="1141902"/>
            <a:ext cx="5423263" cy="542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1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93784"/>
            <a:ext cx="12192000" cy="1235686"/>
          </a:xfrm>
        </p:spPr>
        <p:txBody>
          <a:bodyPr/>
          <a:lstStyle/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of July Weekend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2346877" y="1515376"/>
            <a:ext cx="3374656" cy="3004416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cap="small" dirty="0">
                <a:solidFill>
                  <a:schemeClr val="tx2"/>
                </a:solidFill>
                <a:latin typeface="Montserrat SemiBold" panose="00000700000000000000" pitchFamily="2" charset="0"/>
              </a:rPr>
              <a:t>Testing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cap="small" dirty="0">
              <a:solidFill>
                <a:schemeClr val="tx2"/>
              </a:solidFill>
              <a:latin typeface="Montserrat SemiBold" panose="000007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cap="small" dirty="0">
                <a:solidFill>
                  <a:schemeClr val="bg2"/>
                </a:solidFill>
              </a:rPr>
              <a:t>Northwest Health Center</a:t>
            </a:r>
            <a:br>
              <a:rPr lang="en-US" sz="2200" cap="small" dirty="0">
                <a:solidFill>
                  <a:schemeClr val="bg2"/>
                </a:solidFill>
              </a:rPr>
            </a:br>
            <a:r>
              <a:rPr lang="en-US" sz="1400" cap="small" dirty="0"/>
              <a:t>Closed Saturday 7/3 – Monday 7/5</a:t>
            </a:r>
            <a:br>
              <a:rPr lang="en-US" sz="1400" cap="small" dirty="0"/>
            </a:br>
            <a:br>
              <a:rPr lang="en-US" sz="1400" cap="small" dirty="0"/>
            </a:br>
            <a:r>
              <a:rPr lang="en-US" sz="1800" cap="small" dirty="0">
                <a:solidFill>
                  <a:schemeClr val="bg2"/>
                </a:solidFill>
              </a:rPr>
              <a:t>Southside Health Center</a:t>
            </a:r>
            <a:br>
              <a:rPr lang="en-US" sz="2200" cap="small" dirty="0">
                <a:solidFill>
                  <a:schemeClr val="bg2"/>
                </a:solidFill>
              </a:rPr>
            </a:br>
            <a:r>
              <a:rPr lang="en-US" sz="1400" cap="small" dirty="0"/>
              <a:t>Closed Friday 7/2 – Monday 7/5</a:t>
            </a:r>
            <a:br>
              <a:rPr lang="en-US" sz="1400" cap="small" dirty="0"/>
            </a:br>
            <a:br>
              <a:rPr lang="en-US" sz="1400" cap="small" dirty="0"/>
            </a:br>
            <a:r>
              <a:rPr lang="en-US" sz="1800" cap="small" dirty="0">
                <a:solidFill>
                  <a:schemeClr val="bg2"/>
                </a:solidFill>
              </a:rPr>
              <a:t>American Family Field</a:t>
            </a:r>
            <a:br>
              <a:rPr lang="en-US" sz="2200" cap="small" dirty="0">
                <a:solidFill>
                  <a:schemeClr val="bg2"/>
                </a:solidFill>
              </a:rPr>
            </a:br>
            <a:r>
              <a:rPr lang="en-US" sz="1400" cap="small" dirty="0"/>
              <a:t>Closed Friday 7/2 – Monday 7/5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492242" y="1515376"/>
            <a:ext cx="3677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small" dirty="0">
                <a:solidFill>
                  <a:schemeClr val="tx2"/>
                </a:solidFill>
                <a:latin typeface="Montserrat SemiBold" panose="00000700000000000000" pitchFamily="2" charset="0"/>
              </a:rPr>
              <a:t>Vaccinations</a:t>
            </a:r>
            <a:br>
              <a:rPr lang="en-US" sz="2800" cap="small" dirty="0">
                <a:solidFill>
                  <a:schemeClr val="tx2"/>
                </a:solidFill>
                <a:latin typeface="Montserrat SemiBold" panose="00000700000000000000" pitchFamily="2" charset="0"/>
              </a:rPr>
            </a:br>
            <a:endParaRPr lang="en-US" cap="small" dirty="0">
              <a:solidFill>
                <a:schemeClr val="tx2"/>
              </a:solidFill>
              <a:latin typeface="Montserrat SemiBold" panose="00000700000000000000" pitchFamily="2" charset="0"/>
            </a:endParaRPr>
          </a:p>
          <a:p>
            <a:r>
              <a:rPr lang="en-US" cap="small" dirty="0">
                <a:solidFill>
                  <a:schemeClr val="bg2"/>
                </a:solidFill>
                <a:latin typeface="Montserrat" panose="00000500000000000000" pitchFamily="2" charset="0"/>
              </a:rPr>
              <a:t>Mobile Vaccination Sites: </a:t>
            </a:r>
          </a:p>
          <a:p>
            <a:r>
              <a:rPr lang="en-US" sz="1400" cap="small" dirty="0">
                <a:latin typeface="Montserrat" panose="00000500000000000000" pitchFamily="2" charset="0"/>
              </a:rPr>
              <a:t>Closed Friday 7/2 – Monday 7/5</a:t>
            </a:r>
          </a:p>
          <a:p>
            <a:endParaRPr lang="en-US" sz="1400" cap="small" dirty="0">
              <a:latin typeface="Montserrat" panose="00000500000000000000" pitchFamily="2" charset="0"/>
            </a:endParaRPr>
          </a:p>
          <a:p>
            <a:r>
              <a:rPr lang="en-US" cap="small" dirty="0">
                <a:solidFill>
                  <a:schemeClr val="bg2"/>
                </a:solidFill>
                <a:latin typeface="Montserrat" panose="00000500000000000000" pitchFamily="2" charset="0"/>
              </a:rPr>
              <a:t>Northwest Health Center &amp;</a:t>
            </a:r>
            <a:br>
              <a:rPr lang="en-US" cap="small" dirty="0">
                <a:solidFill>
                  <a:schemeClr val="bg2"/>
                </a:solidFill>
                <a:latin typeface="Montserrat" panose="00000500000000000000" pitchFamily="2" charset="0"/>
              </a:rPr>
            </a:br>
            <a:r>
              <a:rPr lang="en-US" cap="small" dirty="0">
                <a:solidFill>
                  <a:schemeClr val="bg2"/>
                </a:solidFill>
                <a:latin typeface="Montserrat" panose="00000500000000000000" pitchFamily="2" charset="0"/>
              </a:rPr>
              <a:t>Southside Health Center</a:t>
            </a:r>
          </a:p>
          <a:p>
            <a:r>
              <a:rPr lang="en-US" sz="1400" cap="small" dirty="0">
                <a:latin typeface="Montserrat" panose="00000500000000000000" pitchFamily="2" charset="0"/>
              </a:rPr>
              <a:t>Closed Saturday 7/3 – Monday 7/5</a:t>
            </a:r>
          </a:p>
        </p:txBody>
      </p:sp>
    </p:spTree>
    <p:extLst>
      <p:ext uri="{BB962C8B-B14F-4D97-AF65-F5344CB8AC3E}">
        <p14:creationId xmlns:p14="http://schemas.microsoft.com/office/powerpoint/2010/main" val="168500473"/>
      </p:ext>
    </p:extLst>
  </p:cSld>
  <p:clrMapOvr>
    <a:masterClrMapping/>
  </p:clrMapOvr>
</p:sld>
</file>

<file path=ppt/theme/theme1.xml><?xml version="1.0" encoding="utf-8"?>
<a:theme xmlns:a="http://schemas.openxmlformats.org/drawingml/2006/main" name="MHDTheme">
  <a:themeElements>
    <a:clrScheme name="MHDColors">
      <a:dk1>
        <a:srgbClr val="000000"/>
      </a:dk1>
      <a:lt1>
        <a:srgbClr val="FFFFFF"/>
      </a:lt1>
      <a:dk2>
        <a:srgbClr val="0F3660"/>
      </a:dk2>
      <a:lt2>
        <a:srgbClr val="0075BD"/>
      </a:lt2>
      <a:accent1>
        <a:srgbClr val="0F3660"/>
      </a:accent1>
      <a:accent2>
        <a:srgbClr val="0075BD"/>
      </a:accent2>
      <a:accent3>
        <a:srgbClr val="7BA3DA"/>
      </a:accent3>
      <a:accent4>
        <a:srgbClr val="42AF2A"/>
      </a:accent4>
      <a:accent5>
        <a:srgbClr val="83BD00"/>
      </a:accent5>
      <a:accent6>
        <a:srgbClr val="70AD47"/>
      </a:accent6>
      <a:hlink>
        <a:srgbClr val="0075BD"/>
      </a:hlink>
      <a:folHlink>
        <a:srgbClr val="42AF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bile Vax Clinics_7.2 Briefing" id="{67FDF77E-D64A-49B8-8103-FB5129646465}" vid="{D22AAE49-CF76-422A-96AC-48EA277E83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36D2EF8A9D7489E9498EBFE2571DE" ma:contentTypeVersion="9" ma:contentTypeDescription="Create a new document." ma:contentTypeScope="" ma:versionID="77daa256375ba34dbe78ccc15eb0f29a">
  <xsd:schema xmlns:xsd="http://www.w3.org/2001/XMLSchema" xmlns:xs="http://www.w3.org/2001/XMLSchema" xmlns:p="http://schemas.microsoft.com/office/2006/metadata/properties" xmlns:ns2="072a6dbd-d14e-4ef4-b0ab-30b06b6b3a73" xmlns:ns3="5fa9802b-47a7-4dcc-a879-830cadac4e75" targetNamespace="http://schemas.microsoft.com/office/2006/metadata/properties" ma:root="true" ma:fieldsID="e7ee254846b8e51c6cf4b0580174cdfa" ns2:_="" ns3:_="">
    <xsd:import namespace="072a6dbd-d14e-4ef4-b0ab-30b06b6b3a73"/>
    <xsd:import namespace="5fa9802b-47a7-4dcc-a879-830cadac4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a6dbd-d14e-4ef4-b0ab-30b06b6b3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9802b-47a7-4dcc-a879-830cadac4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9BF539-AE7D-4FC1-B6E8-76538393AC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2a6dbd-d14e-4ef4-b0ab-30b06b6b3a73"/>
    <ds:schemaRef ds:uri="5fa9802b-47a7-4dcc-a879-830cadac4e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16A573-982A-490E-B649-B33C02444B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3AC9B6-5A0B-44F1-98CA-7C2DBF358452}">
  <ds:schemaRefs>
    <ds:schemaRef ds:uri="5fa9802b-47a7-4dcc-a879-830cadac4e75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072a6dbd-d14e-4ef4-b0ab-30b06b6b3a7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MHDTheme</Template>
  <TotalTime>0</TotalTime>
  <Words>112</Words>
  <Application>Microsoft Macintosh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Montserrat SemiBold</vt:lpstr>
      <vt:lpstr>Montserrat</vt:lpstr>
      <vt:lpstr>Calibri</vt:lpstr>
      <vt:lpstr>Arial</vt:lpstr>
      <vt:lpstr>MHDTheme</vt:lpstr>
      <vt:lpstr>Gating metrics – 7/1</vt:lpstr>
      <vt:lpstr>Crush covid crew</vt:lpstr>
      <vt:lpstr>4th of July Weekend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Gating metrics – 7/1</dc:title>
  <dc:creator>Katharine Foley</dc:creator>
  <cp:lastModifiedBy>Katharine Foley</cp:lastModifiedBy>
  <cp:revision>1</cp:revision>
  <dcterms:created xsi:type="dcterms:W3CDTF">2021-07-01T17:54:10Z</dcterms:created>
  <dcterms:modified xsi:type="dcterms:W3CDTF">2021-07-01T17:54:35Z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0x010100E4636D2EF8A9D7489E9498EBFE2571DE</vt:lpwstr>
  </property>
</Properties>
</file>